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797675" cy="9874250"/>
  <p:embeddedFontLs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Gill Sans" panose="020B0604020202020204" charset="0"/>
      <p:regular r:id="rId35"/>
      <p:bold r:id="rId36"/>
    </p:embeddedFont>
    <p:embeddedFont>
      <p:font typeface="Kaushan Script" panose="020B0604020202020204" charset="0"/>
      <p:regular r:id="rId37"/>
    </p:embeddedFont>
    <p:embeddedFont>
      <p:font typeface="Times" panose="02020603050405020304" pitchFamily="18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gxfU82OqGR1dATtdyOVXveSolt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6562" y="1233487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89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3789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7291ec7395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0" name="Google Shape;90;g37291ec7395_0_94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00" cy="3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g37291ec7395_0_94:notes"/>
          <p:cNvSpPr txBox="1"/>
          <p:nvPr/>
        </p:nvSpPr>
        <p:spPr>
          <a:xfrm>
            <a:off x="3849687" y="9378950"/>
            <a:ext cx="29463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2" y="1233487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2" y="1233487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2" y="1233487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22" name="Google Shape;222;p19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19:notes"/>
          <p:cNvSpPr txBox="1"/>
          <p:nvPr/>
        </p:nvSpPr>
        <p:spPr>
          <a:xfrm>
            <a:off x="3849687" y="93789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c8e2bf8ab4_1_7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00" cy="3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g3c8e2bf8ab4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700" cy="333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c8e2bf8ab4_1_13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00" cy="3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3c8e2bf8ab4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700" cy="333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c8e2bf8ab4_1_27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00" cy="3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g3c8e2bf8ab4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700" cy="333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c8e2bf8ab4_1_21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00" cy="3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g3c8e2bf8ab4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700" cy="333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3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2" y="1233487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72abb39545_0_124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00" cy="3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g372abb39545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700" cy="333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6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/>
        </p:nvSpPr>
        <p:spPr>
          <a:xfrm>
            <a:off x="3849687" y="93789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71e79f1a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0" name="Google Shape;130;g371e79f1a79_0_0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00" cy="3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371e79f1a79_0_0:notes"/>
          <p:cNvSpPr txBox="1">
            <a:spLocks noGrp="1"/>
          </p:cNvSpPr>
          <p:nvPr>
            <p:ph type="sldNum" idx="12"/>
          </p:nvPr>
        </p:nvSpPr>
        <p:spPr>
          <a:xfrm>
            <a:off x="3849687" y="9378950"/>
            <a:ext cx="29463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73d240a1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9" name="Google Shape;139;g373d240a18a_0_0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00" cy="3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373d240a18a_0_0:notes"/>
          <p:cNvSpPr txBox="1">
            <a:spLocks noGrp="1"/>
          </p:cNvSpPr>
          <p:nvPr>
            <p:ph type="sldNum" idx="12"/>
          </p:nvPr>
        </p:nvSpPr>
        <p:spPr>
          <a:xfrm>
            <a:off x="3849687" y="9378950"/>
            <a:ext cx="29463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71e79f1a7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8" name="Google Shape;148;g371e79f1a79_0_9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00" cy="3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g371e79f1a79_0_9:notes"/>
          <p:cNvSpPr txBox="1">
            <a:spLocks noGrp="1"/>
          </p:cNvSpPr>
          <p:nvPr>
            <p:ph type="sldNum" idx="12"/>
          </p:nvPr>
        </p:nvSpPr>
        <p:spPr>
          <a:xfrm>
            <a:off x="3849687" y="9378950"/>
            <a:ext cx="29463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71e79f1a7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7" name="Google Shape;157;g371e79f1a79_0_51:notes"/>
          <p:cNvSpPr txBox="1">
            <a:spLocks noGrp="1"/>
          </p:cNvSpPr>
          <p:nvPr>
            <p:ph type="body" idx="1"/>
          </p:nvPr>
        </p:nvSpPr>
        <p:spPr>
          <a:xfrm>
            <a:off x="679450" y="4751387"/>
            <a:ext cx="5438700" cy="3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371e79f1a79_0_51:notes"/>
          <p:cNvSpPr txBox="1">
            <a:spLocks noGrp="1"/>
          </p:cNvSpPr>
          <p:nvPr>
            <p:ph type="sldNum" idx="12"/>
          </p:nvPr>
        </p:nvSpPr>
        <p:spPr>
          <a:xfrm>
            <a:off x="3849687" y="9378950"/>
            <a:ext cx="29463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9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59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9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9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9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9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9"/>
          <p:cNvSpPr/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69"/>
          <p:cNvSpPr txBox="1">
            <a:spLocks noGrp="1"/>
          </p:cNvSpPr>
          <p:nvPr>
            <p:ph type="title"/>
          </p:nvPr>
        </p:nvSpPr>
        <p:spPr>
          <a:xfrm rot="5400000">
            <a:off x="7249746" y="2265181"/>
            <a:ext cx="5183073" cy="200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9"/>
          <p:cNvSpPr txBox="1">
            <a:spLocks noGrp="1"/>
          </p:cNvSpPr>
          <p:nvPr>
            <p:ph type="body" idx="1"/>
          </p:nvPr>
        </p:nvSpPr>
        <p:spPr>
          <a:xfrm rot="5400000">
            <a:off x="2131526" y="-680877"/>
            <a:ext cx="5183073" cy="789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5" name="Google Shape;85;p69"/>
          <p:cNvSpPr txBox="1">
            <a:spLocks noGrp="1"/>
          </p:cNvSpPr>
          <p:nvPr>
            <p:ph type="dt" idx="10"/>
          </p:nvPr>
        </p:nvSpPr>
        <p:spPr>
          <a:xfrm>
            <a:off x="8993673" y="5956137"/>
            <a:ext cx="132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9"/>
          <p:cNvSpPr txBox="1">
            <a:spLocks noGrp="1"/>
          </p:cNvSpPr>
          <p:nvPr>
            <p:ph type="ftr" idx="11"/>
          </p:nvPr>
        </p:nvSpPr>
        <p:spPr>
          <a:xfrm>
            <a:off x="774923" y="5951811"/>
            <a:ext cx="78962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9"/>
          <p:cNvSpPr txBox="1">
            <a:spLocks noGrp="1"/>
          </p:cNvSpPr>
          <p:nvPr>
            <p:ph type="sldNum" idx="12"/>
          </p:nvPr>
        </p:nvSpPr>
        <p:spPr>
          <a:xfrm>
            <a:off x="10446615" y="5956137"/>
            <a:ext cx="1164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0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60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0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29" name="Google Shape;29;p60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0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0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2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2"/>
          <p:cNvSpPr txBox="1"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 b="0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2"/>
          <p:cNvSpPr txBox="1"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62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2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2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3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3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3"/>
          <p:cNvSpPr txBox="1"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3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4" name="Google Shape;44;p63"/>
          <p:cNvSpPr txBox="1">
            <a:spLocks noGrp="1"/>
          </p:cNvSpPr>
          <p:nvPr>
            <p:ph type="body" idx="3"/>
          </p:nvPr>
        </p:nvSpPr>
        <p:spPr>
          <a:xfrm>
            <a:off x="6523735" y="2250892"/>
            <a:ext cx="5087073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3"/>
          <p:cNvSpPr txBox="1">
            <a:spLocks noGrp="1"/>
          </p:cNvSpPr>
          <p:nvPr>
            <p:ph type="body" idx="4"/>
          </p:nvPr>
        </p:nvSpPr>
        <p:spPr>
          <a:xfrm>
            <a:off x="6217709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6" name="Google Shape;46;p63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3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3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4"/>
          <p:cNvSpPr/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4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4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4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4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5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5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5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6"/>
          <p:cNvSpPr/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66"/>
          <p:cNvSpPr txBox="1"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276A"/>
              </a:buClr>
              <a:buSzPts val="2000"/>
              <a:buFont typeface="Gill Sans"/>
              <a:buNone/>
              <a:defRPr sz="2000" b="0">
                <a:solidFill>
                  <a:srgbClr val="9F276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6"/>
          <p:cNvSpPr txBox="1">
            <a:spLocks noGrp="1"/>
          </p:cNvSpPr>
          <p:nvPr>
            <p:ph type="body" idx="1"/>
          </p:nvPr>
        </p:nvSpPr>
        <p:spPr>
          <a:xfrm>
            <a:off x="447816" y="601200"/>
            <a:ext cx="1129284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66"/>
          <p:cNvSpPr txBox="1">
            <a:spLocks noGrp="1"/>
          </p:cNvSpPr>
          <p:nvPr>
            <p:ph type="body" idx="2"/>
          </p:nvPr>
        </p:nvSpPr>
        <p:spPr>
          <a:xfrm>
            <a:off x="5740823" y="5262296"/>
            <a:ext cx="5869987" cy="68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66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6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6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7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7"/>
          <p:cNvSpPr>
            <a:spLocks noGrp="1"/>
          </p:cNvSpPr>
          <p:nvPr>
            <p:ph type="pic" idx="2"/>
          </p:nvPr>
        </p:nvSpPr>
        <p:spPr>
          <a:xfrm>
            <a:off x="447817" y="599725"/>
            <a:ext cx="11290859" cy="3557252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67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617" cy="5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67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7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7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8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68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8"/>
          <p:cNvSpPr txBox="1">
            <a:spLocks noGrp="1"/>
          </p:cNvSpPr>
          <p:nvPr>
            <p:ph type="body" idx="1"/>
          </p:nvPr>
        </p:nvSpPr>
        <p:spPr>
          <a:xfrm rot="5400000">
            <a:off x="4334603" y="-1417408"/>
            <a:ext cx="3522794" cy="1102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2207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marL="1371600" lvl="2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marL="1828800" lvl="3" indent="-29870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marL="2286000" lvl="4" indent="-29870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78" name="Google Shape;78;p68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8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8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8"/>
          <p:cNvSpPr txBox="1"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8"/>
          <p:cNvSpPr txBox="1"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58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8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8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5" name="Google Shape;15;p5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8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58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generalization-specialization-and-aggregation-in-er-model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utorialspoint.com/dbms/relational_algebra.htm" TargetMode="External"/><Relationship Id="rId4" Type="http://schemas.openxmlformats.org/officeDocument/2006/relationships/hyperlink" Target="https://www.guru99.com/relational-data-model-dbms.ht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7291ec7395_0_94"/>
          <p:cNvSpPr txBox="1"/>
          <p:nvPr/>
        </p:nvSpPr>
        <p:spPr>
          <a:xfrm>
            <a:off x="2125650" y="3132122"/>
            <a:ext cx="9359100" cy="28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Subject: </a:t>
            </a:r>
            <a:r>
              <a:rPr lang="en-US" sz="2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DBMS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Semester : IV SEMESTER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Course Instructors: Prof. Abdul Kather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dirty="0">
                <a:solidFill>
                  <a:srgbClr val="FFFF00"/>
                </a:solidFill>
                <a:latin typeface="Times New Roman"/>
                <a:cs typeface="Times New Roman"/>
                <a:sym typeface="Times New Roman"/>
              </a:rPr>
              <a:t>                                   </a:t>
            </a:r>
            <a:r>
              <a:rPr lang="en-US" sz="2800" b="1" dirty="0" err="1">
                <a:solidFill>
                  <a:srgbClr val="FFFF00"/>
                </a:solidFill>
                <a:latin typeface="Times New Roman"/>
                <a:cs typeface="Times New Roman"/>
                <a:sym typeface="Times New Roman"/>
              </a:rPr>
              <a:t>Prof.Komala</a:t>
            </a:r>
            <a:r>
              <a:rPr lang="en-US" sz="2800" b="1" dirty="0">
                <a:solidFill>
                  <a:srgbClr val="FFFF00"/>
                </a:solidFill>
                <a:latin typeface="Times New Roman"/>
                <a:cs typeface="Times New Roman"/>
                <a:sym typeface="Times New Roman"/>
              </a:rPr>
              <a:t> Devi and </a:t>
            </a:r>
            <a:r>
              <a:rPr lang="en-US" sz="2800" b="1" dirty="0" err="1">
                <a:solidFill>
                  <a:srgbClr val="FFFF00"/>
                </a:solidFill>
                <a:latin typeface="Times New Roman"/>
                <a:cs typeface="Times New Roman"/>
                <a:sym typeface="Times New Roman"/>
              </a:rPr>
              <a:t>Prof.Janhavi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Assistant Professor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ISE Dept.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40"/>
              <a:buFont typeface="Noto Sans Symbols"/>
              <a:buNone/>
            </a:pPr>
            <a:endParaRPr sz="2800" b="1" i="0" u="none" strike="noStrike" cap="none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4" name="Google Shape;94;g37291ec7395_0_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454" y="708063"/>
            <a:ext cx="3366677" cy="230048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37291ec7395_0_94"/>
          <p:cNvSpPr txBox="1">
            <a:spLocks noGrp="1"/>
          </p:cNvSpPr>
          <p:nvPr>
            <p:ph type="ctrTitle"/>
          </p:nvPr>
        </p:nvSpPr>
        <p:spPr>
          <a:xfrm>
            <a:off x="3133647" y="357910"/>
            <a:ext cx="8607300" cy="12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  <a:t>EXPECTATION SETTING OVERVIEW (Day1)</a:t>
            </a:r>
            <a:endParaRPr>
              <a:solidFill>
                <a:srgbClr val="6C244A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COURSE OBJECTIVES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5"/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5"/>
          <p:cNvSpPr txBox="1"/>
          <p:nvPr/>
        </p:nvSpPr>
        <p:spPr>
          <a:xfrm>
            <a:off x="420450" y="1837800"/>
            <a:ext cx="11351100" cy="45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47260" marR="0" lvl="0" indent="0" algn="l" rtl="0">
              <a:lnSpc>
                <a:spcPct val="200000"/>
              </a:lnSpc>
              <a:spcBef>
                <a:spcPts val="164"/>
              </a:spcBef>
              <a:spcAft>
                <a:spcPts val="0"/>
              </a:spcAft>
              <a:buClr>
                <a:srgbClr val="000000"/>
              </a:buClr>
              <a:buSzPts val="2504"/>
              <a:buFont typeface="Arial"/>
              <a:buNone/>
            </a:pPr>
            <a:r>
              <a:rPr lang="en-US" sz="2504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● To Provide a strong foundation in database concepts, technology, and practice.</a:t>
            </a:r>
            <a:endParaRPr sz="2504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247260" marR="0" lvl="0" indent="0" algn="l" rtl="0">
              <a:lnSpc>
                <a:spcPct val="200000"/>
              </a:lnSpc>
              <a:spcBef>
                <a:spcPts val="164"/>
              </a:spcBef>
              <a:spcAft>
                <a:spcPts val="0"/>
              </a:spcAft>
              <a:buClr>
                <a:srgbClr val="000000"/>
              </a:buClr>
              <a:buSzPts val="2504"/>
              <a:buFont typeface="Arial"/>
              <a:buNone/>
            </a:pPr>
            <a:r>
              <a:rPr lang="en-US" sz="2504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● To Practice SQL programming through a variety of database problems.</a:t>
            </a:r>
            <a:endParaRPr sz="2504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247260" marR="0" lvl="0" indent="0" algn="l" rtl="0">
              <a:lnSpc>
                <a:spcPct val="200000"/>
              </a:lnSpc>
              <a:spcBef>
                <a:spcPts val="164"/>
              </a:spcBef>
              <a:spcAft>
                <a:spcPts val="0"/>
              </a:spcAft>
              <a:buClr>
                <a:srgbClr val="000000"/>
              </a:buClr>
              <a:buSzPts val="2504"/>
              <a:buFont typeface="Arial"/>
              <a:buNone/>
            </a:pPr>
            <a:r>
              <a:rPr lang="en-US" sz="2504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● To Understand the relational database design principles.</a:t>
            </a:r>
            <a:endParaRPr sz="2504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247260" marR="0" lvl="0" indent="0" algn="l" rtl="0">
              <a:lnSpc>
                <a:spcPct val="200000"/>
              </a:lnSpc>
              <a:spcBef>
                <a:spcPts val="164"/>
              </a:spcBef>
              <a:spcAft>
                <a:spcPts val="0"/>
              </a:spcAft>
              <a:buClr>
                <a:srgbClr val="000000"/>
              </a:buClr>
              <a:buSzPts val="2504"/>
              <a:buFont typeface="Arial"/>
              <a:buNone/>
            </a:pPr>
            <a:r>
              <a:rPr lang="en-US" sz="2504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● To Demonstrate the use of concurrency and transactions in database.</a:t>
            </a:r>
            <a:endParaRPr sz="2504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247260" marR="0" lvl="0" indent="0" algn="l" rtl="0">
              <a:lnSpc>
                <a:spcPct val="200000"/>
              </a:lnSpc>
              <a:spcBef>
                <a:spcPts val="164"/>
              </a:spcBef>
              <a:spcAft>
                <a:spcPts val="0"/>
              </a:spcAft>
              <a:buClr>
                <a:srgbClr val="000000"/>
              </a:buClr>
              <a:buSzPts val="2504"/>
              <a:buFont typeface="Arial"/>
              <a:buNone/>
            </a:pPr>
            <a:r>
              <a:rPr lang="en-US" sz="2504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● To Design and build database applications for real world problems.</a:t>
            </a:r>
            <a:endParaRPr sz="2504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247260" marR="0" lvl="0" indent="0" algn="l" rtl="0">
              <a:lnSpc>
                <a:spcPct val="200000"/>
              </a:lnSpc>
              <a:spcBef>
                <a:spcPts val="164"/>
              </a:spcBef>
              <a:spcAft>
                <a:spcPts val="0"/>
              </a:spcAft>
              <a:buClr>
                <a:srgbClr val="000000"/>
              </a:buClr>
              <a:buSzPts val="2504"/>
              <a:buFont typeface="Arial"/>
              <a:buNone/>
            </a:pPr>
            <a:r>
              <a:rPr lang="en-US" sz="2504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● To become familiar with database storage structures and access techniques.</a:t>
            </a:r>
            <a:r>
              <a:rPr lang="en-US" sz="2504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2504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>
            <a:spLocks noGrp="1"/>
          </p:cNvSpPr>
          <p:nvPr>
            <p:ph type="title"/>
          </p:nvPr>
        </p:nvSpPr>
        <p:spPr>
          <a:xfrm>
            <a:off x="3821874" y="863599"/>
            <a:ext cx="846772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PRE-REQUISITES</a:t>
            </a:r>
            <a:endParaRPr sz="36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0"/>
          <p:cNvSpPr txBox="1"/>
          <p:nvPr/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entury Gothic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0"/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0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375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56"/>
              <a:buFont typeface="Times New Roman"/>
              <a:buChar char="●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Understanding of data &amp; file systems: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Basics of how data is stored and managed</a:t>
            </a:r>
            <a:b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375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6"/>
              <a:buFont typeface="Times New Roman"/>
              <a:buChar char="●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Programming fundamentals: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Variables, loops, functions, and algorithms for database operations</a:t>
            </a:r>
            <a:b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375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6"/>
              <a:buFont typeface="Times New Roman"/>
              <a:buChar char="●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Discrete math &amp; logical thinking: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Concepts like relations, functions, and dependencies for database design and normalization</a:t>
            </a:r>
            <a:b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375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6"/>
              <a:buFont typeface="Times New Roman"/>
              <a:buChar char="●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Analytical skills: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Ability to model real-world entities, relationships, and constraints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COURSE OUTCOMES</a:t>
            </a:r>
            <a:endParaRPr sz="3600" b="1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"/>
          <p:cNvSpPr txBox="1">
            <a:spLocks noGrp="1"/>
          </p:cNvSpPr>
          <p:nvPr>
            <p:ph type="body" idx="1"/>
          </p:nvPr>
        </p:nvSpPr>
        <p:spPr>
          <a:xfrm>
            <a:off x="581200" y="2180501"/>
            <a:ext cx="11029500" cy="42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54687" marR="762053" lvl="0" indent="0" algn="l" rtl="0">
              <a:lnSpc>
                <a:spcPct val="150000"/>
              </a:lnSpc>
              <a:spcBef>
                <a:spcPts val="5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Describe the basic elements of a relational database management system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687" marR="762053" lvl="0" indent="0" algn="l" rtl="0">
              <a:lnSpc>
                <a:spcPct val="150000"/>
              </a:lnSpc>
              <a:spcBef>
                <a:spcPts val="5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Design entity relationship for the given scenario.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687" marR="762053" lvl="0" indent="0" algn="l" rtl="0">
              <a:lnSpc>
                <a:spcPct val="150000"/>
              </a:lnSpc>
              <a:spcBef>
                <a:spcPts val="5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Apply various Structured Query Language (SQL) statements for database    manipulation.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687" marR="762053" lvl="0" indent="0" algn="l" rtl="0">
              <a:lnSpc>
                <a:spcPct val="150000"/>
              </a:lnSpc>
              <a:spcBef>
                <a:spcPts val="5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Analyse various normalization forms for the given application.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687" marR="762053" lvl="0" indent="0" algn="l" rtl="0">
              <a:lnSpc>
                <a:spcPct val="150000"/>
              </a:lnSpc>
              <a:spcBef>
                <a:spcPts val="5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Develop database applications for the given real world problem.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687" marR="762053" lvl="0" indent="0" algn="l" rtl="0">
              <a:lnSpc>
                <a:spcPct val="150000"/>
              </a:lnSpc>
              <a:spcBef>
                <a:spcPts val="5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Understand the concepts related to NoSQL databases.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  <p:sp>
        <p:nvSpPr>
          <p:cNvPr id="185" name="Google Shape;185;p5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86" name="Google Shape;186;p5"/>
          <p:cNvSpPr txBox="1"/>
          <p:nvPr/>
        </p:nvSpPr>
        <p:spPr>
          <a:xfrm>
            <a:off x="10397058" y="536738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BLOOMS LEVEL</a:t>
            </a:r>
            <a:endParaRPr/>
          </a:p>
        </p:txBody>
      </p:sp>
      <p:sp>
        <p:nvSpPr>
          <p:cNvPr id="192" name="Google Shape;192;p7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  <p:sp>
        <p:nvSpPr>
          <p:cNvPr id="193" name="Google Shape;193;p7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94" name="Google Shape;194;p7"/>
          <p:cNvSpPr txBox="1"/>
          <p:nvPr/>
        </p:nvSpPr>
        <p:spPr>
          <a:xfrm>
            <a:off x="10442028" y="612100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725" y="1908750"/>
            <a:ext cx="11029601" cy="475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PROGRAM OUTCOMES</a:t>
            </a:r>
            <a:endParaRPr/>
          </a:p>
        </p:txBody>
      </p:sp>
      <p:sp>
        <p:nvSpPr>
          <p:cNvPr id="201" name="Google Shape;201;p8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  <p:sp>
        <p:nvSpPr>
          <p:cNvPr id="202" name="Google Shape;202;p8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03" name="Google Shape;203;p8"/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050" y="1936375"/>
            <a:ext cx="11225975" cy="492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>
            <a:spLocks noGrp="1"/>
          </p:cNvSpPr>
          <p:nvPr>
            <p:ph type="title"/>
          </p:nvPr>
        </p:nvSpPr>
        <p:spPr>
          <a:xfrm>
            <a:off x="1450975" y="998537"/>
            <a:ext cx="9928225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CO-PO MAPPING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7"/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850" y="1904675"/>
            <a:ext cx="11366850" cy="48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1733550" y="1063625"/>
            <a:ext cx="9928225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QUIZ-DAY 1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8"/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8"/>
          <p:cNvSpPr txBox="1">
            <a:spLocks noGrp="1"/>
          </p:cNvSpPr>
          <p:nvPr>
            <p:ph type="body" idx="1"/>
          </p:nvPr>
        </p:nvSpPr>
        <p:spPr>
          <a:xfrm>
            <a:off x="581200" y="1818700"/>
            <a:ext cx="11029500" cy="47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40000" lnSpcReduction="20000"/>
          </a:bodyPr>
          <a:lstStyle/>
          <a:p>
            <a:pPr marL="4572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30136"/>
              <a:buFont typeface="Arial"/>
              <a:buNone/>
            </a:pP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a DBMS?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a) A programming language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b) Software to manage databases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c) A type of computer hardware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d) A network protocol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30136"/>
              <a:buFont typeface="Arial"/>
              <a:buNone/>
            </a:pP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of the following is </a:t>
            </a:r>
            <a:r>
              <a:rPr lang="en-US" sz="36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a function of DBMS</a:t>
            </a: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a) Data storage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b) Data retrieval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c) Data visualization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d) Data security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30136"/>
              <a:buFont typeface="Arial"/>
              <a:buNone/>
            </a:pP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main advantage of using a DBMS over a file system?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a) Faster internet speed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b) Reduced redundancy and improved consistency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c) Less disk space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d) Easier hardware installation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30136"/>
              <a:buFont typeface="Arial"/>
              <a:buNone/>
            </a:pP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of these is an example of a DBMS?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a) MySQL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b) Microsoft Word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c) Photoshop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d) Notepad</a:t>
            </a:r>
            <a:endParaRPr sz="3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50545"/>
              <a:buNone/>
            </a:pPr>
            <a:endParaRPr sz="11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50545"/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50545"/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8"/>
          <p:cNvSpPr txBox="1"/>
          <p:nvPr/>
        </p:nvSpPr>
        <p:spPr>
          <a:xfrm>
            <a:off x="6232825" y="2102675"/>
            <a:ext cx="5740200" cy="47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of the following is a </a:t>
            </a:r>
            <a:r>
              <a:rPr lang="en-US" sz="1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role directly responsible for maintaining databases</a:t>
            </a: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a) Data Scientist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b) Database Administrator (DBA)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c) System Analyst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d) Data Engineer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1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Analyst</a:t>
            </a: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mainly works with: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a) Database design only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b) Extracting insights from data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c) Hardware maintenance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d) Writing operating systems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skill is part of the </a:t>
            </a:r>
            <a:r>
              <a:rPr lang="en-US" sz="1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core competency acquired</a:t>
            </a: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a DBMS course?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a) Designing ER models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b) Painting and sketching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c) Building computer hardware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d) Operating system installation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Working knowledge of </a:t>
            </a:r>
            <a:r>
              <a:rPr lang="en-US" sz="1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NoSQL databases</a:t>
            </a: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helps students in: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a) Real-time analytics and big data applications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b) Hardware troubleshooting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c) Writing basic Python programs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d) Cloud networking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 txBox="1">
            <a:spLocks noGrp="1"/>
          </p:cNvSpPr>
          <p:nvPr>
            <p:ph type="ctrTitle"/>
          </p:nvPr>
        </p:nvSpPr>
        <p:spPr>
          <a:xfrm>
            <a:off x="2249487" y="784225"/>
            <a:ext cx="8607425" cy="123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  <a:t>EXPECTATION SETTING OVERVIEW (DAY-2)</a:t>
            </a:r>
            <a:endParaRPr>
              <a:solidFill>
                <a:srgbClr val="6C244A"/>
              </a:solidFill>
            </a:endParaRPr>
          </a:p>
        </p:txBody>
      </p:sp>
      <p:sp>
        <p:nvSpPr>
          <p:cNvPr id="226" name="Google Shape;226;p19"/>
          <p:cNvSpPr txBox="1"/>
          <p:nvPr/>
        </p:nvSpPr>
        <p:spPr>
          <a:xfrm>
            <a:off x="2125662" y="3132137"/>
            <a:ext cx="9359202" cy="236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Subject:</a:t>
            </a:r>
            <a:r>
              <a:rPr lang="en-US" sz="28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DBMS</a:t>
            </a: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Semester : V SEMESTER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Course Instructors: Prof. Abdul Kather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Assistant Professor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ISE Dept.</a:t>
            </a:r>
            <a:endParaRPr sz="2800" b="1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40"/>
              <a:buFont typeface="Noto Sans Symbols"/>
              <a:buNone/>
            </a:pPr>
            <a:endParaRPr sz="2800" b="1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7" name="Google Shape;22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075" y="784224"/>
            <a:ext cx="2337775" cy="165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"/>
          <p:cNvSpPr txBox="1">
            <a:spLocks noGrp="1"/>
          </p:cNvSpPr>
          <p:nvPr>
            <p:ph type="title"/>
          </p:nvPr>
        </p:nvSpPr>
        <p:spPr>
          <a:xfrm>
            <a:off x="1943862" y="974779"/>
            <a:ext cx="9717913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LEARNING RESOURCES</a:t>
            </a:r>
            <a:r>
              <a:rPr lang="en-US" sz="36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AND REFERENCE BOOKS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0"/>
          <p:cNvSpPr txBox="1"/>
          <p:nvPr/>
        </p:nvSpPr>
        <p:spPr>
          <a:xfrm>
            <a:off x="10823575" y="974779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575" y="2127650"/>
            <a:ext cx="11044775" cy="44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title"/>
          </p:nvPr>
        </p:nvSpPr>
        <p:spPr>
          <a:xfrm>
            <a:off x="1486662" y="999617"/>
            <a:ext cx="992822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LESSON PLAN-MODULES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1"/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850" y="2234175"/>
            <a:ext cx="11328950" cy="40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1828800" y="996950"/>
            <a:ext cx="8331200" cy="56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1254125" y="2370137"/>
            <a:ext cx="4927600" cy="43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6486"/>
              <a:buFont typeface="Noto Sans Symbols"/>
              <a:buNone/>
            </a:pPr>
            <a:r>
              <a:rPr lang="en-US" sz="2400" b="1" i="0" u="none" strike="noStrike" cap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Day-01</a:t>
            </a:r>
            <a:endParaRPr/>
          </a:p>
          <a:p>
            <a:pPr marL="0" marR="0" lvl="0" indent="-1219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ct val="86486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/>
          </a:p>
          <a:p>
            <a:pPr marL="0" marR="0" lvl="0" indent="-1219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ct val="86486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 perspective </a:t>
            </a:r>
            <a:endParaRPr/>
          </a:p>
          <a:p>
            <a:pPr marL="0" marR="0" lvl="0" indent="-1219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ct val="86486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to subject</a:t>
            </a:r>
            <a:endParaRPr/>
          </a:p>
          <a:p>
            <a:pPr marL="0" marR="0" lvl="0" indent="-1219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ct val="86486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subject is important</a:t>
            </a:r>
            <a:endParaRPr/>
          </a:p>
          <a:p>
            <a:pPr marL="0" lvl="0" indent="-12191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ct val="86486"/>
              <a:buFont typeface="Noto Sans Symbols"/>
              <a:buChar char="⮚"/>
            </a:pPr>
            <a:r>
              <a:rPr lang="en-US" sz="24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Core Competency acquired by students</a:t>
            </a:r>
            <a:endParaRPr sz="2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219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ct val="86486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 </a:t>
            </a:r>
            <a:r>
              <a:rPr lang="en-US" sz="24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lang="en-US" sz="2400" b="0" i="0" u="none" strike="noStrike" cap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Applications</a:t>
            </a:r>
            <a:endParaRPr/>
          </a:p>
          <a:p>
            <a:pPr marL="0" marR="0" lvl="0" indent="-1219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ct val="86486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Course Objectives</a:t>
            </a:r>
            <a:endParaRPr/>
          </a:p>
          <a:p>
            <a:pPr marL="0" marR="0" lvl="0" indent="-1219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ct val="86486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Pre-requisites</a:t>
            </a:r>
            <a:endParaRPr/>
          </a:p>
          <a:p>
            <a:pPr marL="0" marR="0" lvl="0" indent="-1219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ct val="86486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Course Outcomes</a:t>
            </a:r>
            <a:endParaRPr/>
          </a:p>
          <a:p>
            <a:pPr marL="0" marR="0" lvl="0" indent="-1219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ct val="86486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CO-PO mapping</a:t>
            </a:r>
            <a:endParaRPr/>
          </a:p>
          <a:p>
            <a:pPr marL="0" marR="0" lvl="0" indent="-1219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ct val="86485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ct val="86486"/>
              <a:buFont typeface="Noto Sans Symbols"/>
              <a:buNone/>
            </a:pPr>
            <a:endParaRPr sz="1300" b="0" i="0" u="none" strike="noStrike" cap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ct val="86486"/>
              <a:buFont typeface="Noto Sans Symbols"/>
              <a:buNone/>
            </a:pPr>
            <a:endParaRPr sz="1300" b="0" i="0" u="none" strike="noStrike" cap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ct val="86486"/>
              <a:buFont typeface="Noto Sans Symbols"/>
              <a:buNone/>
            </a:pPr>
            <a:endParaRPr sz="1300" b="0" i="0" u="none" strike="noStrike" cap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6486"/>
              <a:buFont typeface="Noto Sans Symbols"/>
              <a:buNone/>
            </a:pPr>
            <a:endParaRPr sz="2800" b="0" i="0" u="none" strike="noStrike" cap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6486"/>
              <a:buFont typeface="Noto Sans Symbols"/>
              <a:buNone/>
            </a:pPr>
            <a:endParaRPr sz="1300" b="0" i="0" u="none" strike="noStrike" cap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6486"/>
              <a:buFont typeface="Noto Sans Symbols"/>
              <a:buNone/>
            </a:pPr>
            <a:endParaRPr sz="2400" b="0" i="0" u="none" strike="noStrike" cap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6486"/>
              <a:buFont typeface="Noto Sans Symbols"/>
              <a:buNone/>
            </a:pPr>
            <a:endParaRPr sz="2400" b="0" i="0" u="none" strike="noStrike" cap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209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6486"/>
              <a:buFont typeface="Noto Sans Symbols"/>
              <a:buNone/>
            </a:pPr>
            <a:endParaRPr sz="2400" b="0" i="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6181725" y="2490787"/>
            <a:ext cx="5840386" cy="37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Day-02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Learning Resources and Reference books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Lesson Plan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Assessment Plan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Experience sharing by previous batch students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Expected classroom behavior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useful links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3040"/>
              <a:buFont typeface="Noto Sans Symbols"/>
              <a:buNone/>
            </a:pPr>
            <a:endParaRPr sz="3800" b="0" i="0" u="none" strike="noStrike" cap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3040"/>
              <a:buFont typeface="Noto Sans Symbols"/>
              <a:buNone/>
            </a:pPr>
            <a:endParaRPr sz="3800" b="0" i="0" u="none" strike="noStrike" cap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None/>
            </a:pPr>
            <a:endParaRPr sz="5300" b="0" i="0" u="none" strike="noStrike" cap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0" i="0" u="none" strike="noStrike" cap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endParaRPr sz="4600" b="0" i="0" u="none" strike="noStrike" cap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endParaRPr sz="4600" b="0" i="0" u="none" strike="noStrike" cap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sz="4600" b="0" i="0" u="none" strike="noStrike" cap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c8e2bf8ab4_1_7"/>
          <p:cNvSpPr txBox="1">
            <a:spLocks noGrp="1"/>
          </p:cNvSpPr>
          <p:nvPr>
            <p:ph type="title"/>
          </p:nvPr>
        </p:nvSpPr>
        <p:spPr>
          <a:xfrm>
            <a:off x="1486662" y="999617"/>
            <a:ext cx="99282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LESSON PLAN-MODULES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3c8e2bf8ab4_1_7"/>
          <p:cNvSpPr txBox="1"/>
          <p:nvPr/>
        </p:nvSpPr>
        <p:spPr>
          <a:xfrm>
            <a:off x="10352087" y="295275"/>
            <a:ext cx="8382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g3c8e2bf8ab4_1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675" y="2371725"/>
            <a:ext cx="11347900" cy="346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c8e2bf8ab4_1_13"/>
          <p:cNvSpPr txBox="1">
            <a:spLocks noGrp="1"/>
          </p:cNvSpPr>
          <p:nvPr>
            <p:ph type="title"/>
          </p:nvPr>
        </p:nvSpPr>
        <p:spPr>
          <a:xfrm>
            <a:off x="1486662" y="999617"/>
            <a:ext cx="99282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LESSON PLAN-MODULES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3c8e2bf8ab4_1_13"/>
          <p:cNvSpPr txBox="1"/>
          <p:nvPr/>
        </p:nvSpPr>
        <p:spPr>
          <a:xfrm>
            <a:off x="10352087" y="295275"/>
            <a:ext cx="8382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g3c8e2bf8ab4_1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00" y="2235475"/>
            <a:ext cx="11215300" cy="403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c8e2bf8ab4_1_27"/>
          <p:cNvSpPr txBox="1">
            <a:spLocks noGrp="1"/>
          </p:cNvSpPr>
          <p:nvPr>
            <p:ph type="title"/>
          </p:nvPr>
        </p:nvSpPr>
        <p:spPr>
          <a:xfrm>
            <a:off x="1486662" y="999617"/>
            <a:ext cx="99282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LESSON PLAN-MODULES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3c8e2bf8ab4_1_27"/>
          <p:cNvSpPr txBox="1"/>
          <p:nvPr/>
        </p:nvSpPr>
        <p:spPr>
          <a:xfrm>
            <a:off x="10352087" y="295275"/>
            <a:ext cx="8382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g3c8e2bf8ab4_1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25" y="2556250"/>
            <a:ext cx="11310000" cy="3186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c8e2bf8ab4_1_21"/>
          <p:cNvSpPr txBox="1">
            <a:spLocks noGrp="1"/>
          </p:cNvSpPr>
          <p:nvPr>
            <p:ph type="title"/>
          </p:nvPr>
        </p:nvSpPr>
        <p:spPr>
          <a:xfrm>
            <a:off x="1486662" y="999617"/>
            <a:ext cx="99282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LESSON PLAN-MODULES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3c8e2bf8ab4_1_21"/>
          <p:cNvSpPr txBox="1"/>
          <p:nvPr/>
        </p:nvSpPr>
        <p:spPr>
          <a:xfrm>
            <a:off x="10352087" y="295275"/>
            <a:ext cx="8382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g3c8e2bf8ab4_1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25" y="2330200"/>
            <a:ext cx="11253176" cy="388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1496984" y="1063625"/>
            <a:ext cx="9863802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ASSESSMENT PLAN	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3"/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3"/>
          <p:cNvSpPr txBox="1"/>
          <p:nvPr/>
        </p:nvSpPr>
        <p:spPr>
          <a:xfrm>
            <a:off x="445150" y="1919675"/>
            <a:ext cx="113094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IAT1 : unit 1,2 and 3</a:t>
            </a: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IAT2 :  unit 4 and 5</a:t>
            </a: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Integerated Course:   50%(CIE) +   50%(SEE)</a:t>
            </a: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CIE:  </a:t>
            </a: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          IAT Theory (IAT1+IAT2)=15</a:t>
            </a: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       Assignment1+Assignment2=10</a:t>
            </a: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        Lab Continuous Evaluation=15</a:t>
            </a: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                              Lab Internal=10</a:t>
            </a: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EXPERIENCE FROM PREVIOUS BATCH STUDENTS</a:t>
            </a:r>
            <a:endParaRPr/>
          </a:p>
        </p:txBody>
      </p:sp>
      <p:sp>
        <p:nvSpPr>
          <p:cNvPr id="282" name="Google Shape;282;p9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r>
              <a:rPr lang="en-US"/>
              <a:t>Arya B -  1CR23IS002, Third Year , ISE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2286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r>
              <a:rPr lang="en-US"/>
              <a:t>Akanksha Pandit - 1CR23IS008,Third Year , ISE</a:t>
            </a:r>
            <a:endParaRPr/>
          </a:p>
          <a:p>
            <a:pPr marL="2286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  <p:sp>
        <p:nvSpPr>
          <p:cNvPr id="283" name="Google Shape;283;p9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84" name="Google Shape;284;p9"/>
          <p:cNvSpPr txBox="1"/>
          <p:nvPr/>
        </p:nvSpPr>
        <p:spPr>
          <a:xfrm>
            <a:off x="10807812" y="615026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72abb39545_0_124"/>
          <p:cNvSpPr txBox="1">
            <a:spLocks noGrp="1"/>
          </p:cNvSpPr>
          <p:nvPr>
            <p:ph type="title"/>
          </p:nvPr>
        </p:nvSpPr>
        <p:spPr>
          <a:xfrm>
            <a:off x="1504950" y="906462"/>
            <a:ext cx="99282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 b="0" i="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Expected classroom behaviour</a:t>
            </a:r>
            <a:endParaRPr/>
          </a:p>
        </p:txBody>
      </p:sp>
      <p:sp>
        <p:nvSpPr>
          <p:cNvPr id="290" name="Google Shape;290;g372abb39545_0_124"/>
          <p:cNvSpPr txBox="1">
            <a:spLocks noGrp="1"/>
          </p:cNvSpPr>
          <p:nvPr>
            <p:ph type="body" idx="1"/>
          </p:nvPr>
        </p:nvSpPr>
        <p:spPr>
          <a:xfrm>
            <a:off x="471487" y="2354262"/>
            <a:ext cx="10961700" cy="3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342900" marR="0" lvl="0" indent="-3429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4675"/>
              <a:buFont typeface="Noto Sans Symbols"/>
              <a:buChar char="►"/>
            </a:pPr>
            <a:r>
              <a:rPr lang="en-US" sz="9015" b="0" i="0" u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Active and Interactive Learning</a:t>
            </a:r>
            <a:endParaRPr sz="8415"/>
          </a:p>
          <a:p>
            <a:pPr marL="342900" marR="0" lvl="0" indent="-34294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4675"/>
              <a:buFont typeface="Noto Sans Symbols"/>
              <a:buChar char="►"/>
            </a:pPr>
            <a:r>
              <a:rPr lang="en-US" sz="9015" b="0" i="0" u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Quizzes </a:t>
            </a:r>
            <a:endParaRPr sz="8415"/>
          </a:p>
          <a:p>
            <a:pPr marL="342900" marR="0" lvl="0" indent="-34294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4675"/>
              <a:buFont typeface="Noto Sans Symbols"/>
              <a:buChar char="►"/>
            </a:pPr>
            <a:r>
              <a:rPr lang="en-US" sz="9015" b="0" i="0" u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Attendance: 85%</a:t>
            </a:r>
            <a:endParaRPr sz="8415"/>
          </a:p>
          <a:p>
            <a:pPr marL="342900" marR="0" lvl="0" indent="-34294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4675"/>
              <a:buFont typeface="Noto Sans Symbols"/>
              <a:buChar char="►"/>
            </a:pPr>
            <a:r>
              <a:rPr lang="en-US" sz="9015" b="0" i="0" u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 written assignments (no plagiarism etc), </a:t>
            </a:r>
            <a:endParaRPr sz="8415"/>
          </a:p>
          <a:p>
            <a:pPr marL="342900" marR="0" lvl="0" indent="-34294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4675"/>
              <a:buFont typeface="Noto Sans Symbols"/>
              <a:buChar char="►"/>
            </a:pPr>
            <a:r>
              <a:rPr lang="en-US" sz="9015" b="0" i="0" u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sticking to deadlines for submissions </a:t>
            </a:r>
            <a:endParaRPr sz="8415"/>
          </a:p>
          <a:p>
            <a:pPr marL="342900" marR="0" lvl="0" indent="-34294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4675"/>
              <a:buFont typeface="Noto Sans Symbols"/>
              <a:buChar char="►"/>
            </a:pPr>
            <a:r>
              <a:rPr lang="en-US" sz="9015" b="0" i="0" u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disruption</a:t>
            </a:r>
            <a:endParaRPr sz="8415"/>
          </a:p>
          <a:p>
            <a:pPr marL="342900" marR="0" lvl="0" indent="-34294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4675"/>
              <a:buFont typeface="Noto Sans Symbols"/>
              <a:buChar char="►"/>
            </a:pPr>
            <a:r>
              <a:rPr lang="en-US" sz="9015" b="0" i="0" u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strict action against abusers</a:t>
            </a:r>
            <a:endParaRPr sz="8415"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400" b="0" i="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838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5100" b="0" i="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9600" b="0" i="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9600" b="0" i="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9600" b="0" i="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g372abb39545_0_124"/>
          <p:cNvSpPr txBox="1"/>
          <p:nvPr/>
        </p:nvSpPr>
        <p:spPr>
          <a:xfrm>
            <a:off x="10352087" y="295275"/>
            <a:ext cx="8382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g372abb39545_0_124" descr="C:\Users\Mahesh Kumar Jha\Downloads\CMRIT NEW LOGO-01.png"/>
          <p:cNvPicPr preferRelativeResize="0"/>
          <p:nvPr/>
        </p:nvPicPr>
        <p:blipFill rotWithShape="1">
          <a:blip r:embed="rId3">
            <a:alphaModFix/>
          </a:blip>
          <a:srcRect l="10239" t="16170" r="4215"/>
          <a:stretch/>
        </p:blipFill>
        <p:spPr>
          <a:xfrm>
            <a:off x="530225" y="606425"/>
            <a:ext cx="1744662" cy="122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372abb39545_0_1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8975" y="1928812"/>
            <a:ext cx="3154362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372abb39545_0_1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19950" y="3984250"/>
            <a:ext cx="2573398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"/>
          <p:cNvSpPr txBox="1">
            <a:spLocks noGrp="1"/>
          </p:cNvSpPr>
          <p:nvPr>
            <p:ph type="title"/>
          </p:nvPr>
        </p:nvSpPr>
        <p:spPr>
          <a:xfrm>
            <a:off x="1504950" y="906462"/>
            <a:ext cx="9928225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SOME USEFUL LINKS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5"/>
          <p:cNvSpPr txBox="1"/>
          <p:nvPr/>
        </p:nvSpPr>
        <p:spPr>
          <a:xfrm>
            <a:off x="10594975" y="600504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5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>
                <a:solidFill>
                  <a:srgbClr val="0563C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https://www.cs.uregina.ca/Links/class-info/215/erd/#:~:text=Data%20modeling%20is%20a%20technique,data%20requirements%20for%20a%20database</a:t>
            </a:r>
            <a:endParaRPr b="1" u="sng">
              <a:solidFill>
                <a:srgbClr val="0563C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https://www.geeksforgeeks.org/generalization-specialization-and-aggregation-in-er-model/</a:t>
            </a:r>
            <a:endParaRPr b="1" u="sng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https://www.guru99.com/relational-data-model-dbms.html</a:t>
            </a:r>
            <a:endParaRPr b="1" u="sng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https://www.tutorialspoint.com/dbms/relational_algebra.htm</a:t>
            </a:r>
            <a:endParaRPr b="1" u="sng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"/>
          <p:cNvSpPr/>
          <p:nvPr/>
        </p:nvSpPr>
        <p:spPr>
          <a:xfrm>
            <a:off x="4507904" y="3348090"/>
            <a:ext cx="3176191" cy="857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Kaushan Script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Thank You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6"/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1450975" y="998537"/>
            <a:ext cx="9928225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FACULTY INTRODUCTION</a:t>
            </a:r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body" idx="1"/>
          </p:nvPr>
        </p:nvSpPr>
        <p:spPr>
          <a:xfrm>
            <a:off x="471487" y="2354262"/>
            <a:ext cx="10961687" cy="37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342900" marR="0" lvl="0" indent="-2006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3200" b="0" i="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369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Mr Abdul Kather</a:t>
            </a:r>
            <a:endParaRPr sz="12369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36911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5159"/>
              <a:buChar char="►"/>
            </a:pPr>
            <a:r>
              <a:rPr lang="en-US" sz="11569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Subject Interests </a:t>
            </a:r>
            <a:r>
              <a:rPr lang="en-US" sz="11569">
                <a:latin typeface="Times New Roman"/>
                <a:ea typeface="Times New Roman"/>
                <a:cs typeface="Times New Roman"/>
                <a:sym typeface="Times New Roman"/>
              </a:rPr>
              <a:t>: All core papers of CSE</a:t>
            </a:r>
            <a:endParaRPr sz="11169"/>
          </a:p>
          <a:p>
            <a:pPr marL="742950" lvl="1" indent="-36911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5159"/>
              <a:buChar char="►"/>
            </a:pPr>
            <a:r>
              <a:rPr lang="en-US" sz="11569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Research: Blockchain, Steganography, Ground Water Management</a:t>
            </a:r>
            <a:endParaRPr sz="11569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37800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Times New Roman"/>
              <a:buChar char="►"/>
            </a:pPr>
            <a:r>
              <a:rPr lang="en-US" sz="11569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Experience:14</a:t>
            </a:r>
            <a:endParaRPr sz="11569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37800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Times New Roman"/>
              <a:buChar char="►"/>
            </a:pPr>
            <a:r>
              <a:rPr lang="en-US" sz="11569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previous working Institution: PET,AMS</a:t>
            </a:r>
            <a:endParaRPr sz="11569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112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838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5100" b="0" i="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9600" b="0" i="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9600" b="0" i="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9600" b="0" i="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1450975" y="998537"/>
            <a:ext cx="9928225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STUDENTS PERSPECTIVE</a:t>
            </a:r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body" idx="1"/>
          </p:nvPr>
        </p:nvSpPr>
        <p:spPr>
          <a:xfrm>
            <a:off x="471487" y="2354262"/>
            <a:ext cx="5889625" cy="272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lang="en-US" sz="2800" b="0" i="0" u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introducing themselves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lang="en-US" sz="2800" b="0" i="0" u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Expectations – Questions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0" i="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960"/>
              <a:buFont typeface="Noto Sans Symbols"/>
              <a:buNone/>
            </a:pPr>
            <a:endParaRPr sz="11200" b="0" i="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838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80"/>
              <a:buFont typeface="Noto Sans Symbols"/>
              <a:buNone/>
            </a:pPr>
            <a:endParaRPr sz="5100" b="0" i="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endParaRPr sz="9600" b="0" i="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91612" y="3855226"/>
            <a:ext cx="2905315" cy="230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487" y="3855225"/>
            <a:ext cx="8749185" cy="272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1566069" y="914748"/>
            <a:ext cx="10095706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-US" sz="3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r>
              <a:rPr lang="en-US" sz="32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TO SUBJECT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928300" y="1836225"/>
            <a:ext cx="9529200" cy="52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DBMS (Database Management System)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software that enables users to </a:t>
            </a:r>
            <a:r>
              <a:rPr lang="en-US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create, store, manage, and retrieve data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an organized manner.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acts as an interface between: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Users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Applications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Database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Functions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storage &amp; organization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manipulation (Insert, Update, Delete)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security &amp; access control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Backup &amp; recovery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Maintaining data integrity</a:t>
            </a:r>
            <a:endParaRPr sz="16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</a:t>
            </a:r>
            <a:endParaRPr sz="16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MySQL | Oracle | SQL Server | PostgreSQL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71e79f1a79_0_0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IMPORTANCE/NEED OF SUBJECT </a:t>
            </a:r>
            <a:endParaRPr sz="3600" b="1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371e79f1a79_0_0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5" name="Google Shape;135;g371e79f1a79_0_0"/>
          <p:cNvSpPr txBox="1"/>
          <p:nvPr/>
        </p:nvSpPr>
        <p:spPr>
          <a:xfrm>
            <a:off x="10458593" y="702156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371e79f1a79_0_0"/>
          <p:cNvSpPr txBox="1"/>
          <p:nvPr/>
        </p:nvSpPr>
        <p:spPr>
          <a:xfrm>
            <a:off x="403400" y="1836225"/>
            <a:ext cx="11309400" cy="45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Manages </a:t>
            </a: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massive and complex data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systematically</a:t>
            </a:r>
            <a:b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Prevents </a:t>
            </a: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loss, duplication, and inconsistency</a:t>
            </a:r>
            <a:b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Ensures </a:t>
            </a: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secure and controlled data access</a:t>
            </a:r>
            <a:b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Allows </a:t>
            </a: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 users to work simultaneously</a:t>
            </a:r>
            <a:b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</a:t>
            </a: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backup &amp; recovery mechanisms</a:t>
            </a:r>
            <a:b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Acts as the </a:t>
            </a: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backbone of modern digital systems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73d240a18a_0_0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CORE COMPETENCY ACQUIRED BY STUDENTS</a:t>
            </a:r>
            <a:endParaRPr sz="3600" b="1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373d240a18a_0_0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4" name="Google Shape;144;g373d240a18a_0_0"/>
          <p:cNvSpPr txBox="1">
            <a:spLocks noGrp="1"/>
          </p:cNvSpPr>
          <p:nvPr>
            <p:ph type="body" idx="1"/>
          </p:nvPr>
        </p:nvSpPr>
        <p:spPr>
          <a:xfrm>
            <a:off x="581200" y="2180500"/>
            <a:ext cx="11029500" cy="44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457200" lvl="0" indent="-36885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28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Understand database concepts &amp; architecture</a:t>
            </a:r>
            <a:br>
              <a:rPr lang="en-US" sz="28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85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8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28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 ER models</a:t>
            </a:r>
            <a:r>
              <a:rPr lang="en-US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map to relational schemas</a:t>
            </a:r>
            <a:br>
              <a:rPr lang="en-US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8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28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Write SQL queries</a:t>
            </a:r>
            <a:r>
              <a:rPr lang="en-US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(basic to advanced)</a:t>
            </a:r>
            <a:br>
              <a:rPr lang="en-US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8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28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Normalize databases</a:t>
            </a:r>
            <a:r>
              <a:rPr lang="en-US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eliminate redundancy &amp; anomalies</a:t>
            </a:r>
            <a:br>
              <a:rPr lang="en-US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8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28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 transactions &amp; concurrency</a:t>
            </a:r>
            <a:r>
              <a:rPr lang="en-US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(ACID, locking, serializability)</a:t>
            </a:r>
            <a:br>
              <a:rPr lang="en-US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8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28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 with modern databases</a:t>
            </a:r>
            <a:r>
              <a:rPr lang="en-US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(NoSQL, Big Data, MongoDB, Neo4j)</a:t>
            </a:r>
            <a:endParaRPr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8407"/>
              <a:buFont typeface="Arial"/>
              <a:buNone/>
            </a:pPr>
            <a:endParaRPr sz="160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1999"/>
              <a:buNone/>
            </a:pPr>
            <a:endParaRPr/>
          </a:p>
        </p:txBody>
      </p:sp>
      <p:sp>
        <p:nvSpPr>
          <p:cNvPr id="145" name="Google Shape;145;g373d240a18a_0_0"/>
          <p:cNvSpPr txBox="1"/>
          <p:nvPr/>
        </p:nvSpPr>
        <p:spPr>
          <a:xfrm>
            <a:off x="10966683" y="317981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71e79f1a79_0_9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REAL TIME APPLICATIONS </a:t>
            </a:r>
            <a:endParaRPr sz="3600" b="1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371e79f1a79_0_9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3" name="Google Shape;153;g371e79f1a79_0_9"/>
          <p:cNvSpPr txBox="1">
            <a:spLocks noGrp="1"/>
          </p:cNvSpPr>
          <p:nvPr>
            <p:ph type="body" idx="1"/>
          </p:nvPr>
        </p:nvSpPr>
        <p:spPr>
          <a:xfrm>
            <a:off x="581200" y="2180500"/>
            <a:ext cx="11029500" cy="4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10000"/>
          </a:bodyPr>
          <a:lstStyle/>
          <a:p>
            <a:pPr marL="457200" lvl="0" indent="-34406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7273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Banking Systems:</a:t>
            </a:r>
            <a:r>
              <a:rPr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Account management, online transactions, ATM operations</a:t>
            </a:r>
            <a:br>
              <a:rPr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727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40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7273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E-commerce Platforms:</a:t>
            </a:r>
            <a:r>
              <a:rPr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Product catalogs, orders, payments, user accounts</a:t>
            </a:r>
            <a:br>
              <a:rPr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727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40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7273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Healthcare Systems:</a:t>
            </a:r>
            <a:r>
              <a:rPr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Patient records, lab results, appointments, billing</a:t>
            </a:r>
            <a:br>
              <a:rPr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727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40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7273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Airline &amp; Railway Reservation:</a:t>
            </a:r>
            <a:r>
              <a:rPr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Ticket booking, scheduling, seat management</a:t>
            </a:r>
            <a:br>
              <a:rPr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727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40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7273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Education &amp; Universities:</a:t>
            </a:r>
            <a:r>
              <a:rPr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Student records, attendance, exam results</a:t>
            </a:r>
            <a:br>
              <a:rPr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727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40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7273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Media Platforms:</a:t>
            </a:r>
            <a:r>
              <a:rPr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User profiles, posts, messaging, analytics</a:t>
            </a:r>
            <a:br>
              <a:rPr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727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40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7273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Retail &amp; Inventory Management:</a:t>
            </a:r>
            <a:r>
              <a:rPr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Stock control, sales tracking, supplier management</a:t>
            </a:r>
            <a:endParaRPr sz="727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5643"/>
              <a:buFont typeface="Arial"/>
              <a:buNone/>
            </a:pPr>
            <a:endParaRPr sz="240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1999"/>
              <a:buNone/>
            </a:pPr>
            <a:endParaRPr/>
          </a:p>
        </p:txBody>
      </p:sp>
      <p:sp>
        <p:nvSpPr>
          <p:cNvPr id="154" name="Google Shape;154;g371e79f1a79_0_9"/>
          <p:cNvSpPr txBox="1"/>
          <p:nvPr/>
        </p:nvSpPr>
        <p:spPr>
          <a:xfrm>
            <a:off x="10772492" y="536763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1e79f1a79_0_51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900"/>
              <a:t>I</a:t>
            </a:r>
            <a:r>
              <a:rPr lang="en-US" sz="36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NDUSTRY ROLE</a:t>
            </a:r>
            <a:r>
              <a:rPr lang="en-US" sz="3900"/>
              <a:t>S</a:t>
            </a:r>
            <a:endParaRPr sz="3900"/>
          </a:p>
        </p:txBody>
      </p:sp>
      <p:sp>
        <p:nvSpPr>
          <p:cNvPr id="161" name="Google Shape;161;g371e79f1a79_0_51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2000"/>
              <a:t>9</a:t>
            </a:fld>
            <a:endParaRPr sz="2000"/>
          </a:p>
        </p:txBody>
      </p:sp>
      <p:sp>
        <p:nvSpPr>
          <p:cNvPr id="162" name="Google Shape;162;g371e79f1a79_0_51"/>
          <p:cNvSpPr txBox="1">
            <a:spLocks noGrp="1"/>
          </p:cNvSpPr>
          <p:nvPr>
            <p:ph type="body" idx="1"/>
          </p:nvPr>
        </p:nvSpPr>
        <p:spPr>
          <a:xfrm>
            <a:off x="581200" y="2180500"/>
            <a:ext cx="11029500" cy="4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457200" lvl="0" indent="-333756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56"/>
              <a:buFont typeface="Times New Roman"/>
              <a:buChar char="●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Database Administrator (DBA):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Manages, secures, and maintains databases</a:t>
            </a:r>
            <a:b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375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6"/>
              <a:buFont typeface="Times New Roman"/>
              <a:buChar char="●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Database Developer: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Designs schemas, writes SQL queries, develops stored procedures</a:t>
            </a:r>
            <a:b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375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6"/>
              <a:buFont typeface="Times New Roman"/>
              <a:buChar char="●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Analyst / BI Analyst: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Extracts insights using SQL and reporting tools</a:t>
            </a:r>
            <a:b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375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6"/>
              <a:buFont typeface="Times New Roman"/>
              <a:buChar char="●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Engineer: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Builds pipelines, integrates data from multiple sources</a:t>
            </a:r>
            <a:b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375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6"/>
              <a:buFont typeface="Times New Roman"/>
              <a:buChar char="●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Scientist: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Uses databases for analytics, machine learning, and modeling</a:t>
            </a:r>
            <a:b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375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6"/>
              <a:buFont typeface="Times New Roman"/>
              <a:buChar char="●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Analyst: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Designs database-driven applications and ensures efficiency</a:t>
            </a:r>
            <a:b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375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6"/>
              <a:buFont typeface="Times New Roman"/>
              <a:buChar char="●"/>
            </a:pPr>
            <a:r>
              <a:rPr lang="en-US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NoSQL / Big Data Specialist: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Works with MongoDB, Neo4j, Hadoop, and distributed systems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  <p:sp>
        <p:nvSpPr>
          <p:cNvPr id="163" name="Google Shape;163;g371e79f1a79_0_51"/>
          <p:cNvSpPr txBox="1"/>
          <p:nvPr/>
        </p:nvSpPr>
        <p:spPr>
          <a:xfrm>
            <a:off x="10891733" y="536763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1360</Words>
  <Application>Microsoft Office PowerPoint</Application>
  <PresentationFormat>Widescreen</PresentationFormat>
  <Paragraphs>221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Century Gothic</vt:lpstr>
      <vt:lpstr>Times</vt:lpstr>
      <vt:lpstr>Kaushan Script</vt:lpstr>
      <vt:lpstr>Arial</vt:lpstr>
      <vt:lpstr>Noto Sans Symbols</vt:lpstr>
      <vt:lpstr>Calibri</vt:lpstr>
      <vt:lpstr>Gill Sans</vt:lpstr>
      <vt:lpstr>Times New Roman</vt:lpstr>
      <vt:lpstr>Dividend</vt:lpstr>
      <vt:lpstr>                                  EXPECTATION SETTING OVERVIEW (Day1)</vt:lpstr>
      <vt:lpstr>AGENDA</vt:lpstr>
      <vt:lpstr>FACULTY INTRODUCTION</vt:lpstr>
      <vt:lpstr>STUDENTS PERSPECTIVE</vt:lpstr>
      <vt:lpstr>INTRODUCTION TO SUBJECT</vt:lpstr>
      <vt:lpstr>IMPORTANCE/NEED OF SUBJECT </vt:lpstr>
      <vt:lpstr>CORE COMPETENCY ACQUIRED BY STUDENTS</vt:lpstr>
      <vt:lpstr>REAL TIME APPLICATIONS </vt:lpstr>
      <vt:lpstr>INDUSTRY ROLES</vt:lpstr>
      <vt:lpstr>COURSE OBJECTIVES</vt:lpstr>
      <vt:lpstr>PRE-REQUISITES</vt:lpstr>
      <vt:lpstr>COURSE OUTCOMES</vt:lpstr>
      <vt:lpstr>BLOOMS LEVEL</vt:lpstr>
      <vt:lpstr>PROGRAM OUTCOMES</vt:lpstr>
      <vt:lpstr>CO-PO MAPPING</vt:lpstr>
      <vt:lpstr>QUIZ-DAY 1</vt:lpstr>
      <vt:lpstr>                                  EXPECTATION SETTING OVERVIEW (DAY-2)</vt:lpstr>
      <vt:lpstr>LEARNING RESOURCES AND REFERENCE BOOKS</vt:lpstr>
      <vt:lpstr>LESSON PLAN-MODULES</vt:lpstr>
      <vt:lpstr>LESSON PLAN-MODULES</vt:lpstr>
      <vt:lpstr>LESSON PLAN-MODULES</vt:lpstr>
      <vt:lpstr>LESSON PLAN-MODULES</vt:lpstr>
      <vt:lpstr>LESSON PLAN-MODULES</vt:lpstr>
      <vt:lpstr> ASSESSMENT PLAN </vt:lpstr>
      <vt:lpstr>EXPERIENCE FROM PREVIOUS BATCH STUDENTS</vt:lpstr>
      <vt:lpstr>Expected classroom behaviour</vt:lpstr>
      <vt:lpstr>SOME USEFUL LINKS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Windows User</dc:creator>
  <cp:lastModifiedBy>Devi</cp:lastModifiedBy>
  <cp:revision>2</cp:revision>
  <dcterms:created xsi:type="dcterms:W3CDTF">2017-08-03T09:47:51Z</dcterms:created>
  <dcterms:modified xsi:type="dcterms:W3CDTF">2026-07-08T03:55:18Z</dcterms:modified>
</cp:coreProperties>
</file>